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1"/>
  </p:notesMasterIdLst>
  <p:sldIdLst>
    <p:sldId id="256" r:id="rId2"/>
    <p:sldId id="475" r:id="rId3"/>
    <p:sldId id="499" r:id="rId4"/>
    <p:sldId id="500" r:id="rId5"/>
    <p:sldId id="485" r:id="rId6"/>
    <p:sldId id="486" r:id="rId7"/>
    <p:sldId id="487" r:id="rId8"/>
    <p:sldId id="488" r:id="rId9"/>
    <p:sldId id="489" r:id="rId10"/>
    <p:sldId id="505" r:id="rId11"/>
    <p:sldId id="506" r:id="rId12"/>
    <p:sldId id="511" r:id="rId13"/>
    <p:sldId id="490" r:id="rId14"/>
    <p:sldId id="491" r:id="rId15"/>
    <p:sldId id="512" r:id="rId16"/>
    <p:sldId id="492" r:id="rId17"/>
    <p:sldId id="493" r:id="rId18"/>
    <p:sldId id="494" r:id="rId19"/>
    <p:sldId id="501" r:id="rId20"/>
    <p:sldId id="502" r:id="rId21"/>
    <p:sldId id="503" r:id="rId22"/>
    <p:sldId id="504" r:id="rId23"/>
    <p:sldId id="507" r:id="rId24"/>
    <p:sldId id="513" r:id="rId25"/>
    <p:sldId id="508" r:id="rId26"/>
    <p:sldId id="515" r:id="rId27"/>
    <p:sldId id="514" r:id="rId28"/>
    <p:sldId id="517" r:id="rId29"/>
    <p:sldId id="516" r:id="rId30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DCF"/>
    <a:srgbClr val="FFFFFF"/>
    <a:srgbClr val="0070C0"/>
    <a:srgbClr val="95B3D7"/>
    <a:srgbClr val="9DE68C"/>
    <a:srgbClr val="C2F67C"/>
    <a:srgbClr val="F27C7C"/>
    <a:srgbClr val="D99694"/>
    <a:srgbClr val="FF0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8" autoAdjust="0"/>
    <p:restoredTop sz="87465" autoAdjust="0"/>
  </p:normalViewPr>
  <p:slideViewPr>
    <p:cSldViewPr>
      <p:cViewPr varScale="1">
        <p:scale>
          <a:sx n="124" d="100"/>
          <a:sy n="124" d="100"/>
        </p:scale>
        <p:origin x="192" y="256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6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no really, the reason for this is so,</a:t>
            </a:r>
            <a:r>
              <a:rPr lang="en-US" baseline="0" dirty="0"/>
              <a:t> so silly. https://</a:t>
            </a:r>
            <a:r>
              <a:rPr lang="en-US" baseline="0" dirty="0" err="1"/>
              <a:t>stackoverflow.com</a:t>
            </a:r>
            <a:r>
              <a:rPr lang="en-US" baseline="0" dirty="0"/>
              <a:t>/a/13366168</a:t>
            </a:r>
          </a:p>
          <a:p>
            <a:r>
              <a:rPr lang="en-US" dirty="0"/>
              <a:t>- the (*a).b syntax is there to show you that yes, it really is just using the dereference operator underneath</a:t>
            </a:r>
          </a:p>
          <a:p>
            <a:r>
              <a:rPr lang="en-US" dirty="0"/>
              <a:t>- go look at 5_food_struct.c again!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33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passing </a:t>
            </a:r>
            <a:r>
              <a:rPr lang="en-US" dirty="0" err="1"/>
              <a:t>structs</a:t>
            </a:r>
            <a:r>
              <a:rPr lang="en-US" dirty="0"/>
              <a:t> by</a:t>
            </a:r>
            <a:r>
              <a:rPr lang="en-US" baseline="0" dirty="0"/>
              <a:t> value </a:t>
            </a:r>
            <a:r>
              <a:rPr lang="en-US" i="1" baseline="0" dirty="0"/>
              <a:t>can be very useful </a:t>
            </a:r>
            <a:r>
              <a:rPr lang="mr-IN" i="0" baseline="0" dirty="0"/>
              <a:t>–</a:t>
            </a:r>
            <a:r>
              <a:rPr lang="en-US" i="0" baseline="0" dirty="0"/>
              <a:t> if you want the same copying semantics as e.g. </a:t>
            </a:r>
            <a:r>
              <a:rPr lang="en-US" i="0" baseline="0" dirty="0" err="1"/>
              <a:t>ints</a:t>
            </a:r>
            <a:r>
              <a:rPr lang="en-US" i="0" baseline="0" dirty="0"/>
              <a:t> and such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13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 really likes having functions take an output by reference. this way, you can make a function with multiple “return values” – they’re not syntactically return values, but you can make one function set several variables this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0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"unknown type name Node", "request for member 'blah' in something not a structure or a union"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42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err="1"/>
              <a:t>gcc</a:t>
            </a:r>
            <a:r>
              <a:rPr lang="en-US" baseline="0" dirty="0"/>
              <a:t> would represent Color as an unsigned </a:t>
            </a:r>
            <a:r>
              <a:rPr lang="en-US" baseline="0" dirty="0" err="1"/>
              <a:t>int</a:t>
            </a:r>
            <a:r>
              <a:rPr lang="en-US" baseline="0" dirty="0"/>
              <a:t> here. But if I added a negative value, it would then be a signed int. it could choose char or short or long, too. there’s no guarantees! </a:t>
            </a:r>
            <a:r>
              <a:rPr lang="en-US" baseline="0" dirty="0" err="1"/>
              <a:t>whee</a:t>
            </a:r>
            <a:r>
              <a:rPr lang="en-US" baseline="0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2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#define came first; then </a:t>
            </a:r>
            <a:r>
              <a:rPr lang="en-US" baseline="0" dirty="0" err="1"/>
              <a:t>enum</a:t>
            </a:r>
            <a:r>
              <a:rPr lang="en-US" baseline="0" dirty="0"/>
              <a:t>; then </a:t>
            </a:r>
            <a:r>
              <a:rPr lang="en-US" baseline="0" dirty="0" err="1"/>
              <a:t>const</a:t>
            </a:r>
            <a:endParaRPr lang="en-US" baseline="0" dirty="0"/>
          </a:p>
          <a:p>
            <a:r>
              <a:rPr lang="en-US" baseline="0" dirty="0"/>
              <a:t>- if you like typing a ton, </a:t>
            </a:r>
            <a:r>
              <a:rPr lang="en-US" baseline="0" dirty="0" err="1"/>
              <a:t>const</a:t>
            </a:r>
            <a:r>
              <a:rPr lang="en-US" baseline="0" dirty="0"/>
              <a:t> is your friend</a:t>
            </a:r>
          </a:p>
          <a:p>
            <a:r>
              <a:rPr lang="en-US" baseline="0" dirty="0"/>
              <a:t>- #define is slightly different as it will do </a:t>
            </a:r>
            <a:r>
              <a:rPr lang="en-US" i="1" baseline="0" dirty="0"/>
              <a:t>textual replacement</a:t>
            </a:r>
            <a:r>
              <a:rPr lang="en-US" i="0" baseline="0" dirty="0"/>
              <a:t> of the names with the values, but the end result is the same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53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</a:t>
            </a:r>
            <a:r>
              <a:rPr lang="en-US" baseline="0" dirty="0"/>
              <a:t> use a switch() on an </a:t>
            </a:r>
            <a:r>
              <a:rPr lang="en-US" baseline="0" dirty="0" err="1"/>
              <a:t>enum</a:t>
            </a:r>
            <a:r>
              <a:rPr lang="en-US" baseline="0" dirty="0"/>
              <a:t> value, the compiler can detect if you've missed a case!</a:t>
            </a:r>
          </a:p>
          <a:p>
            <a:r>
              <a:rPr lang="en-US" baseline="0" dirty="0"/>
              <a:t>	- this avoids so many bugs!!!!!!</a:t>
            </a:r>
          </a:p>
          <a:p>
            <a:r>
              <a:rPr lang="en-US" baseline="0" dirty="0"/>
              <a:t>- often you will use an </a:t>
            </a:r>
            <a:r>
              <a:rPr lang="en-US" baseline="0" dirty="0" err="1"/>
              <a:t>enum</a:t>
            </a:r>
            <a:r>
              <a:rPr lang="en-US" baseline="0" dirty="0"/>
              <a:t> and </a:t>
            </a:r>
            <a:r>
              <a:rPr lang="en-US" i="1" baseline="0" dirty="0"/>
              <a:t>never care </a:t>
            </a:r>
            <a:r>
              <a:rPr lang="en-US" i="0" baseline="0" dirty="0"/>
              <a:t>about its int representations </a:t>
            </a:r>
            <a:r>
              <a:rPr lang="mr-IN" i="0" baseline="0" dirty="0"/>
              <a:t>–</a:t>
            </a:r>
            <a:r>
              <a:rPr lang="en-US" i="0" baseline="0" dirty="0"/>
              <a:t> cause all you care about is the meaning of the constants.</a:t>
            </a:r>
          </a:p>
          <a:p>
            <a:r>
              <a:rPr lang="en-US" i="0" baseline="0" dirty="0"/>
              <a:t>	- this is good. this is in general good. same with the other kinds of constants.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the second and third parameters are weird, they're "size of an item" and "how many items" respectively</a:t>
            </a:r>
          </a:p>
          <a:p>
            <a:r>
              <a:rPr lang="en-US" baseline="0" dirty="0"/>
              <a:t>- they will read/write size*number bytes, always</a:t>
            </a:r>
          </a:p>
          <a:p>
            <a:r>
              <a:rPr lang="en-US" baseline="0" dirty="0"/>
              <a:t>- and since multiplication is commutative, you can technically pass them in either order?</a:t>
            </a:r>
          </a:p>
          <a:p>
            <a:r>
              <a:rPr lang="en-US" baseline="0" dirty="0"/>
              <a:t>	- it will have effects for the return value, though.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45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endianness pops up whenever you are dealing with values bigger than a single byte. so if every value is only 1 byte in size (or arrays of 1-byte values), then endianness is no problem.</a:t>
            </a:r>
          </a:p>
          <a:p>
            <a:r>
              <a:rPr lang="en-US" dirty="0"/>
              <a:t>	- but that means you need to come up with fancy ways to encode values bigger than a byte…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00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4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there is also “long long” which has to be at least 64 bits and whose size is &gt;= long’s.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long long </a:t>
            </a:r>
            <a:r>
              <a:rPr lang="en-US" dirty="0" err="1"/>
              <a:t>maaaaaaaaaaan</a:t>
            </a:r>
            <a:r>
              <a:rPr lang="en-US" dirty="0"/>
              <a:t>;</a:t>
            </a:r>
          </a:p>
          <a:p>
            <a:pPr marL="884682" lvl="2" indent="-171450">
              <a:buFontTx/>
              <a:buChar char="-"/>
            </a:pPr>
            <a:r>
              <a:rPr lang="en-US" dirty="0"/>
              <a:t>it’s a funny </a:t>
            </a:r>
            <a:r>
              <a:rPr lang="en-US" dirty="0" err="1"/>
              <a:t>japanese</a:t>
            </a:r>
            <a:r>
              <a:rPr lang="en-US" dirty="0"/>
              <a:t> commercial, go look it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0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when you run a program from the command line, you can imagine it doing "status = main(things, you, typed)"</a:t>
            </a:r>
          </a:p>
          <a:p>
            <a:r>
              <a:rPr lang="en-US" baseline="0" dirty="0"/>
              <a:t>- to find out the status of a program (i.e. what it returned from main), you can use the $? variable in bash</a:t>
            </a:r>
          </a:p>
          <a:p>
            <a:r>
              <a:rPr lang="en-US" baseline="0" dirty="0"/>
              <a:t>	- yes a variable named $?</a:t>
            </a:r>
          </a:p>
          <a:p>
            <a:r>
              <a:rPr lang="en-US" baseline="0" dirty="0"/>
              <a:t>		- who the hell designed bash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50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semicolon is important and forgetting it will give you the stupidest flood of compiler errors imaginable</a:t>
            </a:r>
          </a:p>
          <a:p>
            <a:r>
              <a:rPr lang="en-US" dirty="0"/>
              <a:t>-</a:t>
            </a:r>
            <a:r>
              <a:rPr lang="en-US" baseline="0" dirty="0"/>
              <a:t> the name that comes after the "</a:t>
            </a:r>
            <a:r>
              <a:rPr lang="en-US" baseline="0" dirty="0" err="1"/>
              <a:t>struct</a:t>
            </a:r>
            <a:r>
              <a:rPr lang="en-US" baseline="0" dirty="0"/>
              <a:t>" keyword is called the "tag" and is in a separate namespace from all other names</a:t>
            </a:r>
          </a:p>
          <a:p>
            <a:r>
              <a:rPr lang="en-US" baseline="0" dirty="0"/>
              <a:t>- this is a really silly "feature" from the earliest days of C's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1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sequence of 22 bytes. the first 10 correspond to the name, the next 8 to the price, and the last 4 to the stock.]</a:t>
            </a:r>
          </a:p>
          <a:p>
            <a:endParaRPr lang="en-US" dirty="0"/>
          </a:p>
          <a:p>
            <a:r>
              <a:rPr lang="en-US" dirty="0"/>
              <a:t>- narrator:</a:t>
            </a:r>
            <a:r>
              <a:rPr lang="en-US" baseline="0" dirty="0"/>
              <a:t> this was not, actually, how the struct was laid out in memory.</a:t>
            </a:r>
          </a:p>
          <a:p>
            <a:r>
              <a:rPr lang="en-US" baseline="0" dirty="0"/>
              <a:t>- ok, you CAN get it to lay out like this, with #pragma pack(1)</a:t>
            </a:r>
          </a:p>
          <a:p>
            <a:r>
              <a:rPr lang="en-US" baseline="0" dirty="0"/>
              <a:t>- but that's technically not a C feature, just a very commonly supported compiler extension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70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sequence of 32 bytes. the first 10 correspond to the name; then there are 6 blank bytes. then bytes 16-23 are the price; bytes 24-27 are the stock; and finally there are 4 blank bytes at the end.]</a:t>
            </a:r>
          </a:p>
          <a:p>
            <a:endParaRPr lang="en-US" dirty="0"/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memory alignment means "n-byte values</a:t>
            </a:r>
            <a:r>
              <a:rPr lang="en-US" baseline="0" dirty="0"/>
              <a:t> have addresses that are a multiple of n"</a:t>
            </a:r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doubles are 8 bytes, so they must appear at addresses that are multiples of 8</a:t>
            </a:r>
            <a:endParaRPr lang="en-US" dirty="0"/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since doubles need to be 8-byte aligned,</a:t>
            </a:r>
            <a:r>
              <a:rPr lang="en-US" baseline="0" dirty="0"/>
              <a:t> </a:t>
            </a:r>
            <a:r>
              <a:rPr lang="en-US" dirty="0"/>
              <a:t>the whole </a:t>
            </a:r>
            <a:r>
              <a:rPr lang="en-US" dirty="0" err="1"/>
              <a:t>struct</a:t>
            </a:r>
            <a:r>
              <a:rPr lang="en-US" dirty="0"/>
              <a:t> must be a multiple of 8 bytes,</a:t>
            </a:r>
            <a:r>
              <a:rPr lang="en-US" baseline="0" dirty="0"/>
              <a:t> so that an array of this </a:t>
            </a:r>
            <a:r>
              <a:rPr lang="en-US" baseline="0" dirty="0" err="1"/>
              <a:t>struct</a:t>
            </a:r>
            <a:r>
              <a:rPr lang="en-US" baseline="0" dirty="0"/>
              <a:t> will keep their doubles aligned</a:t>
            </a:r>
            <a:endParaRPr lang="en-US" dirty="0"/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</a:t>
            </a:r>
            <a:r>
              <a:rPr lang="en-US" baseline="0" dirty="0"/>
              <a:t> the rules for alignment are kind of esoteric but can sometimes be useful for laying out </a:t>
            </a:r>
            <a:r>
              <a:rPr lang="en-US" baseline="0" dirty="0" err="1"/>
              <a:t>structs</a:t>
            </a:r>
            <a:r>
              <a:rPr lang="en-US" baseline="0" dirty="0"/>
              <a:t> in a more memory-efficient way</a:t>
            </a:r>
          </a:p>
          <a:p>
            <a:pPr marL="0" marR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but it's not portable at all lol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27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you can leave out the struct tag name in this case, but it's fine to duplicate the name so you can write things either way</a:t>
            </a:r>
          </a:p>
          <a:p>
            <a:r>
              <a:rPr lang="en-US" baseline="0" dirty="0"/>
              <a:t>- but what you shouldn't do is </a:t>
            </a:r>
            <a:r>
              <a:rPr lang="en-US" i="1" baseline="0" dirty="0"/>
              <a:t>give it a different name and tag, like who does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16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in the same way that you can make constants that are convenient names for important values</a:t>
            </a:r>
          </a:p>
          <a:p>
            <a:r>
              <a:rPr lang="en-US" baseline="0" dirty="0"/>
              <a:t>- now, when you write "</a:t>
            </a:r>
            <a:r>
              <a:rPr lang="en-US" baseline="0" dirty="0" err="1"/>
              <a:t>typedef</a:t>
            </a:r>
            <a:r>
              <a:rPr lang="en-US" baseline="0" dirty="0"/>
              <a:t> </a:t>
            </a:r>
            <a:r>
              <a:rPr lang="en-US" baseline="0" dirty="0" err="1"/>
              <a:t>struct</a:t>
            </a:r>
            <a:r>
              <a:rPr lang="en-US" baseline="0" dirty="0"/>
              <a:t> { </a:t>
            </a:r>
            <a:r>
              <a:rPr lang="mr-IN" baseline="0" dirty="0"/>
              <a:t>…</a:t>
            </a:r>
            <a:r>
              <a:rPr lang="en-US" baseline="0" dirty="0"/>
              <a:t> } Foo;" does that mean that "</a:t>
            </a:r>
            <a:r>
              <a:rPr lang="en-US" baseline="0" dirty="0" err="1"/>
              <a:t>struct</a:t>
            </a:r>
            <a:r>
              <a:rPr lang="en-US" baseline="0" dirty="0"/>
              <a:t> { </a:t>
            </a:r>
            <a:r>
              <a:rPr lang="mr-IN" baseline="0" dirty="0"/>
              <a:t>…</a:t>
            </a:r>
            <a:r>
              <a:rPr lang="en-US" baseline="0" dirty="0"/>
              <a:t> } Foo;" is a variable declaration?</a:t>
            </a:r>
          </a:p>
          <a:p>
            <a:r>
              <a:rPr lang="en-US" baseline="0" dirty="0"/>
              <a:t>	- yes. yes, it does. Foo is a variable whose type is</a:t>
            </a:r>
            <a:r>
              <a:rPr lang="mr-IN" baseline="0" dirty="0"/>
              <a:t>…</a:t>
            </a:r>
            <a:r>
              <a:rPr lang="en-US" baseline="0" dirty="0"/>
              <a:t> that </a:t>
            </a:r>
            <a:r>
              <a:rPr lang="en-US" baseline="0" dirty="0" err="1"/>
              <a:t>struct</a:t>
            </a:r>
            <a:r>
              <a:rPr lang="en-US" baseline="0" dirty="0"/>
              <a:t>.</a:t>
            </a:r>
          </a:p>
          <a:p>
            <a:r>
              <a:rPr lang="en-US" baseline="0" dirty="0"/>
              <a:t>	- you can make these "anonymous" </a:t>
            </a:r>
            <a:r>
              <a:rPr lang="en-US" baseline="0" dirty="0" err="1"/>
              <a:t>structs</a:t>
            </a:r>
            <a:r>
              <a:rPr lang="en-US" baseline="0" dirty="0"/>
              <a:t> in C. not terribly useful, but there they 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11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one of the few places C syntax is nice is in initializers,</a:t>
            </a:r>
            <a:r>
              <a:rPr lang="en-US" baseline="0" dirty="0"/>
              <a:t> for some reason.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0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7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 – </a:t>
            </a:r>
            <a:br>
              <a:rPr lang="en-US" dirty="0"/>
            </a:br>
            <a:r>
              <a:rPr lang="en-US" dirty="0"/>
              <a:t>Structs, </a:t>
            </a:r>
            <a:r>
              <a:rPr lang="en-US" dirty="0" err="1"/>
              <a:t>Enums</a:t>
            </a:r>
            <a:r>
              <a:rPr lang="en-US" dirty="0"/>
              <a:t>, Typedefs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Typedefs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4357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 what </a:t>
            </a:r>
            <a:r>
              <a:rPr lang="en-US" i="1" dirty="0"/>
              <a:t>is</a:t>
            </a:r>
            <a:r>
              <a:rPr lang="en-US" dirty="0"/>
              <a:t> that </a:t>
            </a:r>
            <a:r>
              <a:rPr lang="en-US" dirty="0" err="1"/>
              <a:t>typedef</a:t>
            </a:r>
            <a:r>
              <a:rPr lang="en-US" dirty="0"/>
              <a:t> thing, really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>
            <a:normAutofit/>
          </a:bodyPr>
          <a:lstStyle/>
          <a:p>
            <a:r>
              <a:rPr lang="en-US" b="1" dirty="0"/>
              <a:t>typedef</a:t>
            </a:r>
            <a:r>
              <a:rPr lang="en-US" dirty="0"/>
              <a:t> is a way of making a </a:t>
            </a:r>
            <a:r>
              <a:rPr lang="en-US" i="1" dirty="0"/>
              <a:t>type alias.</a:t>
            </a:r>
          </a:p>
          <a:p>
            <a:pPr lvl="1"/>
            <a:r>
              <a:rPr lang="en-US" dirty="0"/>
              <a:t>in other words, a </a:t>
            </a:r>
            <a:r>
              <a:rPr lang="en-US" b="1" dirty="0"/>
              <a:t>more convenient name</a:t>
            </a:r>
            <a:r>
              <a:rPr lang="en-US" dirty="0"/>
              <a:t> for a type.</a:t>
            </a:r>
          </a:p>
          <a:p>
            <a:r>
              <a:rPr lang="en-US" dirty="0"/>
              <a:t>the syntax of a </a:t>
            </a:r>
            <a:r>
              <a:rPr lang="en-US" dirty="0" err="1"/>
              <a:t>typedef</a:t>
            </a:r>
            <a:r>
              <a:rPr lang="en-US" dirty="0"/>
              <a:t> is a variable declaration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but with </a:t>
            </a:r>
            <a:r>
              <a:rPr lang="en-US" b="1" dirty="0" err="1"/>
              <a:t>typedef</a:t>
            </a:r>
            <a:r>
              <a:rPr lang="en-US" dirty="0"/>
              <a:t> in front.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171700"/>
            <a:ext cx="294503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int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X;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2217866"/>
            <a:ext cx="4982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</a:t>
            </a:r>
            <a:r>
              <a:rPr lang="en-US" sz="2200" b="1" dirty="0"/>
              <a:t>X</a:t>
            </a:r>
            <a:r>
              <a:rPr lang="en-US" sz="2200" dirty="0"/>
              <a:t> is another name for </a:t>
            </a:r>
            <a:r>
              <a:rPr lang="en-US" sz="2200" b="1" dirty="0"/>
              <a:t>int</a:t>
            </a:r>
            <a:r>
              <a:rPr lang="en-US" sz="22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694920"/>
            <a:ext cx="97334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X x;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2737470"/>
            <a:ext cx="4982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the same as </a:t>
            </a:r>
            <a:r>
              <a:rPr lang="en-US" sz="22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 x;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8372" y="3441245"/>
            <a:ext cx="5420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the typedef </a:t>
            </a:r>
            <a:r>
              <a:rPr lang="en-US" sz="2200" b="1" dirty="0">
                <a:solidFill>
                  <a:srgbClr val="FF0000"/>
                </a:solidFill>
              </a:rPr>
              <a:t>does not declare a variable.</a:t>
            </a:r>
            <a:r>
              <a:rPr lang="en-US" sz="2200" b="1" dirty="0"/>
              <a:t> </a:t>
            </a:r>
            <a:r>
              <a:rPr lang="en-US" sz="2200" dirty="0"/>
              <a:t>it just </a:t>
            </a:r>
            <a:r>
              <a:rPr lang="en-US" sz="2200" i="1" dirty="0"/>
              <a:t>looks</a:t>
            </a:r>
            <a:r>
              <a:rPr lang="en-US" sz="2200" dirty="0"/>
              <a:t> like a variable declaration.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C6C1DE-B6DD-424D-9DDF-6BFD14AAEC62}"/>
              </a:ext>
            </a:extLst>
          </p:cNvPr>
          <p:cNvSpPr txBox="1"/>
          <p:nvPr/>
        </p:nvSpPr>
        <p:spPr>
          <a:xfrm>
            <a:off x="1219200" y="4512129"/>
            <a:ext cx="6752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these'll come up again with function pointers</a:t>
            </a:r>
            <a:r>
              <a:rPr lang="mr-IN" sz="2200" dirty="0"/>
              <a:t>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2079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aaaaanywaaaaaaaay</a:t>
            </a:r>
            <a:r>
              <a:rPr lang="en-US" dirty="0"/>
              <a:t> back to structs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5724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you can initialize </a:t>
            </a:r>
            <a:r>
              <a:rPr lang="en-US" dirty="0" err="1"/>
              <a:t>struct</a:t>
            </a:r>
            <a:r>
              <a:rPr lang="en-US" dirty="0"/>
              <a:t> variables with an nice-looking syntax: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028700"/>
            <a:ext cx="7085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 grapes = {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"grapes"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3.99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0766" y="1525899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have to write the values in the order they were declared.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5908" y="2287131"/>
            <a:ext cx="58339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 produce[] = {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{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"grapes"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  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3.99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20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{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"bananas"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0.89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300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{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"cucumbers"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1.49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50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3508" y="1940266"/>
            <a:ext cx="28011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arrays work too:</a:t>
            </a:r>
          </a:p>
        </p:txBody>
      </p:sp>
    </p:spTree>
    <p:extLst>
      <p:ext uri="{BB962C8B-B14F-4D97-AF65-F5344CB8AC3E}">
        <p14:creationId xmlns:p14="http://schemas.microsoft.com/office/powerpoint/2010/main" val="1048994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access (the . operator)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it works just like Java!</a:t>
            </a:r>
          </a:p>
          <a:p>
            <a:r>
              <a:rPr lang="mr-IN" dirty="0"/>
              <a:t>…</a:t>
            </a:r>
            <a:r>
              <a:rPr lang="en-US" dirty="0"/>
              <a:t>or does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409700"/>
            <a:ext cx="68884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produce[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].price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2.49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good!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Food*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pgrapes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= &amp;produce[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pgrapes.price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2.99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    </a:t>
            </a:r>
            <a:r>
              <a:rPr lang="en-US" sz="2800" b="1" i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error!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7258" y="2794695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what???</a:t>
            </a:r>
          </a:p>
        </p:txBody>
      </p:sp>
    </p:spTree>
    <p:extLst>
      <p:ext uri="{BB962C8B-B14F-4D97-AF65-F5344CB8AC3E}">
        <p14:creationId xmlns:p14="http://schemas.microsoft.com/office/powerpoint/2010/main" val="1362350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stupid -&gt;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if you have a pointer to a </a:t>
            </a:r>
            <a:r>
              <a:rPr lang="en-US" dirty="0" err="1"/>
              <a:t>struct</a:t>
            </a:r>
            <a:r>
              <a:rPr lang="en-US" dirty="0"/>
              <a:t>, you must access its fields with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06334"/>
            <a:ext cx="708559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 grapes = {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"grapes"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3.99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grapes.stock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--;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Food*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pgrapes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= &amp;grapes;</a:t>
            </a:r>
          </a:p>
          <a:p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pgrapes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-&gt;price  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2.99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pgrapes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).price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2.99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246016" y="2647133"/>
            <a:ext cx="381000" cy="762000"/>
          </a:xfrm>
          <a:prstGeom prst="rightBrace">
            <a:avLst>
              <a:gd name="adj1" fmla="val 33075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800" y="2647133"/>
            <a:ext cx="24661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these are identical in meaning.</a:t>
            </a:r>
            <a:endParaRPr lang="en-US" sz="2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E885BF-9555-8246-AE88-1AF8D1A79DC9}"/>
              </a:ext>
            </a:extLst>
          </p:cNvPr>
          <p:cNvSpPr txBox="1"/>
          <p:nvPr/>
        </p:nvSpPr>
        <p:spPr>
          <a:xfrm>
            <a:off x="5246016" y="3554537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no one writes the second one…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35260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  <p:bldP spid="9" grpId="0" animBg="1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and returning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if you pass a </a:t>
            </a:r>
            <a:r>
              <a:rPr lang="en-US" dirty="0" err="1"/>
              <a:t>struct</a:t>
            </a:r>
            <a:r>
              <a:rPr lang="en-US" dirty="0"/>
              <a:t> to, or return a </a:t>
            </a:r>
            <a:r>
              <a:rPr lang="en-US" dirty="0" err="1"/>
              <a:t>struct</a:t>
            </a:r>
            <a:r>
              <a:rPr lang="en-US" dirty="0"/>
              <a:t> from, a function</a:t>
            </a:r>
            <a:r>
              <a:rPr lang="mr-IN" dirty="0"/>
              <a:t>…</a:t>
            </a:r>
            <a:endParaRPr lang="en-US" dirty="0"/>
          </a:p>
          <a:p>
            <a:r>
              <a:rPr lang="en-US" b="1" dirty="0"/>
              <a:t>the whole </a:t>
            </a:r>
            <a:r>
              <a:rPr lang="en-US" b="1" dirty="0" err="1"/>
              <a:t>struct</a:t>
            </a:r>
            <a:r>
              <a:rPr lang="en-US" b="1" dirty="0"/>
              <a:t> is copied.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57300"/>
            <a:ext cx="669125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Huge {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arr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256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];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 Huge;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(Huge thing) {}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Huge huge;</a:t>
            </a:r>
          </a:p>
          <a:p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(huge); 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copies 1KB of data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48300" y="24003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besides being slow, this is usually not what we want.</a:t>
            </a:r>
          </a:p>
        </p:txBody>
      </p:sp>
    </p:spTree>
    <p:extLst>
      <p:ext uri="{BB962C8B-B14F-4D97-AF65-F5344CB8AC3E}">
        <p14:creationId xmlns:p14="http://schemas.microsoft.com/office/powerpoint/2010/main" val="927389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</a:t>
            </a:r>
            <a:r>
              <a:rPr lang="en-US" dirty="0" err="1"/>
              <a:t>structs</a:t>
            </a:r>
            <a:r>
              <a:rPr lang="en-US" dirty="0"/>
              <a:t> </a:t>
            </a:r>
            <a:r>
              <a:rPr lang="en-US" i="1" dirty="0"/>
              <a:t>by reference!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instead, often </a:t>
            </a:r>
            <a:r>
              <a:rPr lang="en-US" dirty="0" err="1"/>
              <a:t>structs</a:t>
            </a:r>
            <a:r>
              <a:rPr lang="en-US" dirty="0"/>
              <a:t> are passed as a pointer </a:t>
            </a:r>
            <a:r>
              <a:rPr lang="mr-IN" dirty="0"/>
              <a:t>–</a:t>
            </a:r>
            <a:r>
              <a:rPr lang="en-US" dirty="0"/>
              <a:t> "by reference."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52500"/>
            <a:ext cx="807144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(Huge* thing) {}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...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Huge huge;</a:t>
            </a:r>
          </a:p>
          <a:p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(&amp;huge); 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copies size of 1 pointer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696" y="2892287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now, when </a:t>
            </a:r>
            <a:r>
              <a:rPr lang="en-US" sz="2200" b="1" dirty="0" err="1">
                <a:latin typeface="Consolas" charset="0"/>
                <a:ea typeface="Consolas" charset="0"/>
                <a:cs typeface="Consolas" charset="0"/>
              </a:rPr>
              <a:t>func</a:t>
            </a:r>
            <a:r>
              <a:rPr lang="en-US" sz="2200" dirty="0"/>
              <a:t> modifies the struct </a:t>
            </a:r>
            <a:r>
              <a:rPr lang="en-US" sz="2200" i="1" dirty="0"/>
              <a:t>through</a:t>
            </a:r>
            <a:r>
              <a:rPr lang="en-US" sz="2200" dirty="0"/>
              <a:t> the pointer, those changes show up here, too.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4048456"/>
            <a:ext cx="617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/>
              <a:t>any</a:t>
            </a:r>
            <a:r>
              <a:rPr lang="en-US" sz="2200"/>
              <a:t> type can be passed "by reference" like this!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680762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5400" y="2123331"/>
            <a:ext cx="1295400" cy="5059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with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linked lists, trees, etc. have "nodes" that point to each other.</a:t>
            </a:r>
          </a:p>
          <a:p>
            <a:r>
              <a:rPr lang="en-US" dirty="0"/>
              <a:t>to make a pointer inside a </a:t>
            </a:r>
            <a:r>
              <a:rPr lang="en-US" dirty="0" err="1"/>
              <a:t>struct</a:t>
            </a:r>
            <a:r>
              <a:rPr lang="en-US" dirty="0"/>
              <a:t> to the same type, you have to: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57300"/>
            <a:ext cx="45223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Node {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value;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Node* next;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 Node;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2810928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HAVE to use the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Node</a:t>
            </a:r>
            <a:r>
              <a:rPr lang="en-US" sz="2200" dirty="0"/>
              <a:t> form here.</a:t>
            </a:r>
          </a:p>
          <a:p>
            <a:pPr algn="ctr"/>
            <a:r>
              <a:rPr lang="en-US" sz="2200" dirty="0"/>
              <a:t>if you leave it out</a:t>
            </a:r>
            <a:r>
              <a:rPr lang="mr-IN" sz="2200" dirty="0"/>
              <a:t>…</a:t>
            </a:r>
            <a:r>
              <a:rPr lang="en-US" sz="2200" dirty="0"/>
              <a:t> well, let's see.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9600" y="3840659"/>
            <a:ext cx="4152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/>
              <a:t>gcc</a:t>
            </a:r>
            <a:r>
              <a:rPr lang="en-US" sz="2200" dirty="0"/>
              <a:t> is well-known for its, uh, </a:t>
            </a:r>
            <a:r>
              <a:rPr lang="en-US" sz="2200" i="1" dirty="0"/>
              <a:t>very helpful </a:t>
            </a:r>
            <a:r>
              <a:rPr lang="en-US" sz="2200" dirty="0"/>
              <a:t>error messages</a:t>
            </a:r>
          </a:p>
        </p:txBody>
      </p:sp>
    </p:spTree>
    <p:extLst>
      <p:ext uri="{BB962C8B-B14F-4D97-AF65-F5344CB8AC3E}">
        <p14:creationId xmlns:p14="http://schemas.microsoft.com/office/powerpoint/2010/main" val="75032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Enums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787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day to drop the class is </a:t>
            </a:r>
            <a:r>
              <a:rPr lang="en-US" b="1" dirty="0"/>
              <a:t>Friday 1/26!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Ah, something less weird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b="1" dirty="0" err="1"/>
              <a:t>enum</a:t>
            </a:r>
            <a:r>
              <a:rPr lang="en-US" dirty="0"/>
              <a:t> is a way of defining (usually </a:t>
            </a:r>
            <a:r>
              <a:rPr lang="en-US" i="1" dirty="0"/>
              <a:t>related</a:t>
            </a:r>
            <a:r>
              <a:rPr lang="en-US" dirty="0"/>
              <a:t>) constants</a:t>
            </a:r>
          </a:p>
          <a:p>
            <a:pPr lvl="1"/>
            <a:r>
              <a:rPr lang="en-US" dirty="0"/>
              <a:t>when I think of </a:t>
            </a:r>
            <a:r>
              <a:rPr lang="en-US" dirty="0" err="1"/>
              <a:t>enums</a:t>
            </a:r>
            <a:r>
              <a:rPr lang="en-US" dirty="0"/>
              <a:t>, I think of </a:t>
            </a:r>
            <a:r>
              <a:rPr lang="en-US" i="1" dirty="0"/>
              <a:t>choices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333500"/>
            <a:ext cx="294503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Red,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Orange,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Yellow,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Green,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Blue,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Purple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 Color;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4959" y="1768708"/>
            <a:ext cx="7761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</a:t>
            </a:r>
          </a:p>
          <a:p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1</a:t>
            </a:r>
          </a:p>
          <a:p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</a:p>
          <a:p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3</a:t>
            </a:r>
          </a:p>
          <a:p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4</a:t>
            </a:r>
          </a:p>
          <a:p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8100" y="1495573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/>
              <a:t>enum</a:t>
            </a:r>
            <a:r>
              <a:rPr lang="en-US" sz="2200" dirty="0"/>
              <a:t> names work like </a:t>
            </a:r>
            <a:r>
              <a:rPr lang="en-US" sz="2200" b="1" dirty="0" err="1"/>
              <a:t>struct</a:t>
            </a:r>
            <a:r>
              <a:rPr lang="en-US" sz="2200" dirty="0"/>
              <a:t> names, and we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2200" dirty="0"/>
              <a:t> them too.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2499132"/>
            <a:ext cx="4330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here,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200" dirty="0"/>
              <a:t> is “whatever integer type the compiler chose to represent this </a:t>
            </a:r>
            <a:r>
              <a:rPr lang="en-US" sz="2200" dirty="0" err="1"/>
              <a:t>enum</a:t>
            </a:r>
            <a:r>
              <a:rPr lang="en-US" sz="2200" dirty="0"/>
              <a:t>,” which is </a:t>
            </a:r>
            <a:r>
              <a:rPr lang="en-US" sz="2200" i="1" dirty="0"/>
              <a:t>implementation-dependent.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42366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values default to starting at 0.</a:t>
            </a:r>
          </a:p>
        </p:txBody>
      </p:sp>
    </p:spTree>
    <p:extLst>
      <p:ext uri="{BB962C8B-B14F-4D97-AF65-F5344CB8AC3E}">
        <p14:creationId xmlns:p14="http://schemas.microsoft.com/office/powerpoint/2010/main" val="1679349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define constants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history is a hell of a thing!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028700"/>
            <a:ext cx="2087751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Red,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Green,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Blue,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1020452"/>
            <a:ext cx="4128053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int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Red  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int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Green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int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Blue 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7351" y="2781300"/>
            <a:ext cx="31422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#define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Red  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#define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Green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#define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Blue 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5451" y="2161157"/>
            <a:ext cx="2390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these are all </a:t>
            </a:r>
            <a:r>
              <a:rPr lang="en-US" sz="2200" i="1" dirty="0"/>
              <a:t>subtly </a:t>
            </a:r>
            <a:r>
              <a:rPr lang="en-US" sz="2200" dirty="0"/>
              <a:t>different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68158" y="3162300"/>
            <a:ext cx="2847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in most cases, they are </a:t>
            </a:r>
            <a:r>
              <a:rPr lang="en-US" sz="2200"/>
              <a:t>virtually interchangeable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4556677"/>
            <a:ext cx="28472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why use </a:t>
            </a:r>
            <a:r>
              <a:rPr lang="en-US" sz="2200" dirty="0" err="1"/>
              <a:t>enums</a:t>
            </a:r>
            <a:r>
              <a:rPr lang="en-US" sz="2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40045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Enums</a:t>
            </a:r>
            <a:r>
              <a:rPr lang="en-US" dirty="0"/>
              <a:t> indicate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90599"/>
          </a:xfrm>
        </p:spPr>
        <p:txBody>
          <a:bodyPr/>
          <a:lstStyle/>
          <a:p>
            <a:r>
              <a:rPr lang="en-US" dirty="0"/>
              <a:t>when you choose to represent something a certain way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you are communicating to others that it has a particular meaning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8149" y="1409700"/>
            <a:ext cx="2945037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Red,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Green,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Blue,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 Color;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9134" y="1409700"/>
            <a:ext cx="31422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#define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Red  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#define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Green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#define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Blue 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68" y="3752362"/>
            <a:ext cx="350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says to me: "there are </a:t>
            </a:r>
            <a:r>
              <a:rPr lang="en-US" sz="2200" b="1" dirty="0"/>
              <a:t>three possibilities </a:t>
            </a:r>
            <a:r>
              <a:rPr lang="en-US" sz="2200" dirty="0"/>
              <a:t>for </a:t>
            </a:r>
            <a:r>
              <a:rPr lang="en-US" sz="2200" b="1" dirty="0"/>
              <a:t>Color</a:t>
            </a:r>
            <a:r>
              <a:rPr lang="en-US" sz="2200" dirty="0"/>
              <a:t>s; here they are"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4704" y="2837432"/>
            <a:ext cx="4982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says to me: "these are </a:t>
            </a:r>
            <a:r>
              <a:rPr lang="en-US" sz="2200" b="1" dirty="0"/>
              <a:t>convenient names </a:t>
            </a:r>
            <a:r>
              <a:rPr lang="en-US" sz="2200" dirty="0"/>
              <a:t>for these </a:t>
            </a:r>
            <a:r>
              <a:rPr lang="en-US" sz="2200" b="1" dirty="0"/>
              <a:t>integer</a:t>
            </a:r>
            <a:r>
              <a:rPr lang="en-US" sz="2200" dirty="0"/>
              <a:t> values"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6084" y="4067196"/>
            <a:ext cx="54055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using </a:t>
            </a:r>
            <a:r>
              <a:rPr lang="en-US" sz="2200" dirty="0" err="1"/>
              <a:t>enums</a:t>
            </a:r>
            <a:r>
              <a:rPr lang="en-US" sz="2200" dirty="0"/>
              <a:t> can also help the </a:t>
            </a:r>
            <a:r>
              <a:rPr lang="en-US" sz="2200" i="1" dirty="0"/>
              <a:t>compiler</a:t>
            </a:r>
            <a:r>
              <a:rPr lang="en-US" sz="2200" dirty="0"/>
              <a:t> understand your code better!</a:t>
            </a:r>
          </a:p>
        </p:txBody>
      </p:sp>
    </p:spTree>
    <p:extLst>
      <p:ext uri="{BB962C8B-B14F-4D97-AF65-F5344CB8AC3E}">
        <p14:creationId xmlns:p14="http://schemas.microsoft.com/office/powerpoint/2010/main" val="2013136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 files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4601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DF8C-F88D-4544-9E8B-D23B3CF11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binary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F5829-099A-8942-9465-87E07DC6A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an array of bytes. so is memory.</a:t>
            </a:r>
          </a:p>
          <a:p>
            <a:pPr lvl="1"/>
            <a:r>
              <a:rPr lang="en-US" dirty="0"/>
              <a:t>in other words, it's a </a:t>
            </a:r>
            <a:r>
              <a:rPr lang="en-US" b="1" dirty="0"/>
              <a:t>perfect match!</a:t>
            </a:r>
          </a:p>
          <a:p>
            <a:r>
              <a:rPr lang="en-US" dirty="0"/>
              <a:t>we can write </a:t>
            </a:r>
            <a:r>
              <a:rPr lang="en-US" b="1" dirty="0"/>
              <a:t>any sequence of bytes that we want.</a:t>
            </a:r>
          </a:p>
          <a:p>
            <a:pPr lvl="1"/>
            <a:r>
              <a:rPr lang="en-US" dirty="0"/>
              <a:t>any data! any type! no conversion to strings!</a:t>
            </a:r>
          </a:p>
          <a:p>
            <a:pPr lvl="1"/>
            <a:r>
              <a:rPr lang="en-US" dirty="0"/>
              <a:t>it's just copied </a:t>
            </a:r>
            <a:r>
              <a:rPr lang="en-US" b="1" dirty="0"/>
              <a:t>directly out of memory into the file.</a:t>
            </a:r>
          </a:p>
          <a:p>
            <a:pPr lvl="2"/>
            <a:r>
              <a:rPr lang="en-US" dirty="0"/>
              <a:t>(or directly out of the file into memory)</a:t>
            </a:r>
          </a:p>
          <a:p>
            <a:r>
              <a:rPr lang="en-US" dirty="0"/>
              <a:t>wow it sounds so easy! what’s the catch?</a:t>
            </a:r>
          </a:p>
          <a:p>
            <a:pPr lvl="1"/>
            <a:r>
              <a:rPr lang="en-US" dirty="0"/>
              <a:t>:)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D5290-960E-FF4E-9BF5-D4A9B12D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FF197-4EDC-1045-92DA-7423AFBC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802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binary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we open a file using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rb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/>
              <a:t>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wb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/>
              <a:t>, or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rb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+"</a:t>
            </a:r>
            <a:r>
              <a:rPr lang="en-US" dirty="0"/>
              <a:t> modes.</a:t>
            </a:r>
          </a:p>
          <a:p>
            <a:r>
              <a:rPr lang="en-US" dirty="0"/>
              <a:t>then there are only two functions to learn.</a:t>
            </a:r>
          </a:p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fwrite</a:t>
            </a:r>
            <a:r>
              <a:rPr lang="en-US" dirty="0"/>
              <a:t> copies bytes from memory to the file.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(&amp;thing,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(thing),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f);</a:t>
            </a:r>
          </a:p>
          <a:p>
            <a:pPr lvl="1"/>
            <a:r>
              <a:rPr lang="en-US" dirty="0"/>
              <a:t>the middle 2 parameters are multiplied together to get the number of bytes to write.</a:t>
            </a:r>
          </a:p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fread</a:t>
            </a:r>
            <a:r>
              <a:rPr lang="en-US" dirty="0"/>
              <a:t> copies bytes from the file to memory.</a:t>
            </a:r>
          </a:p>
          <a:p>
            <a:pPr marL="0" indent="0">
              <a:buNone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fread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(&amp;thing,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(thing),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f);</a:t>
            </a:r>
            <a:endParaRPr lang="en-US" dirty="0"/>
          </a:p>
          <a:p>
            <a:r>
              <a:rPr lang="en-US" dirty="0"/>
              <a:t>for example, here’s how to write an </a:t>
            </a:r>
            <a:r>
              <a:rPr lang="en-US" dirty="0" err="1"/>
              <a:t>int</a:t>
            </a:r>
            <a:r>
              <a:rPr lang="en-US" dirty="0"/>
              <a:t>: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int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x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34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258605" lvl="1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(&amp;x,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(x),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f);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3192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CCE0-C170-164E-8F07-AEB86B6B8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986D2-FCEC-634B-B218-3DAC2E7CF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42999"/>
          </a:xfrm>
        </p:spPr>
        <p:txBody>
          <a:bodyPr/>
          <a:lstStyle/>
          <a:p>
            <a:r>
              <a:rPr lang="en-US" dirty="0"/>
              <a:t>these functions read or write the bytes </a:t>
            </a:r>
            <a:r>
              <a:rPr lang="en-US" i="1" dirty="0"/>
              <a:t>exactly</a:t>
            </a:r>
            <a:r>
              <a:rPr lang="en-US" dirty="0"/>
              <a:t> as they are in memory.</a:t>
            </a:r>
          </a:p>
          <a:p>
            <a:r>
              <a:rPr lang="en-US" dirty="0"/>
              <a:t>but </a:t>
            </a:r>
            <a:r>
              <a:rPr lang="en-US" b="1" dirty="0">
                <a:solidFill>
                  <a:srgbClr val="FF0000"/>
                </a:solidFill>
              </a:rPr>
              <a:t>different computers can use different representations for the same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F859B-0847-FB4A-8D3F-9049D153C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F8087-BF40-744B-BF49-99C6B21E6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4345FA-847D-D148-90C4-0E0C433F93E4}"/>
              </a:ext>
            </a:extLst>
          </p:cNvPr>
          <p:cNvSpPr txBox="1"/>
          <p:nvPr/>
        </p:nvSpPr>
        <p:spPr>
          <a:xfrm>
            <a:off x="152400" y="1638300"/>
            <a:ext cx="31195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computer 1 is </a:t>
            </a:r>
            <a:r>
              <a:rPr lang="en-US" sz="2200" b="1" dirty="0"/>
              <a:t>little-endian. </a:t>
            </a:r>
            <a:r>
              <a:rPr lang="en-US" sz="2200" dirty="0"/>
              <a:t>it writes an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/>
              <a:t> containing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200" dirty="0"/>
              <a:t> (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0x0000000A</a:t>
            </a:r>
            <a:r>
              <a:rPr lang="en-US" sz="2200" dirty="0"/>
              <a:t>) to a file.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1BF394A-A4B8-7E4B-958D-1879EDC11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759922"/>
              </p:ext>
            </p:extLst>
          </p:nvPr>
        </p:nvGraphicFramePr>
        <p:xfrm>
          <a:off x="3421003" y="2359699"/>
          <a:ext cx="24384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8116947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05937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820068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599662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08619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17992AC-6A17-FB41-AC9E-66B6B2F56F9C}"/>
              </a:ext>
            </a:extLst>
          </p:cNvPr>
          <p:cNvSpPr txBox="1"/>
          <p:nvPr/>
        </p:nvSpPr>
        <p:spPr>
          <a:xfrm>
            <a:off x="5791200" y="1636424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computer 2 is </a:t>
            </a:r>
            <a:r>
              <a:rPr lang="en-US" sz="2200" b="1" dirty="0"/>
              <a:t>big-endian. </a:t>
            </a:r>
            <a:r>
              <a:rPr lang="en-US" sz="2200" dirty="0"/>
              <a:t>it reads that 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dirty="0"/>
              <a:t>. it sees 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167772160</a:t>
            </a:r>
            <a:r>
              <a:rPr lang="en-US" sz="2200" dirty="0"/>
              <a:t> (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0x0A000000</a:t>
            </a:r>
            <a:r>
              <a:rPr lang="en-US" sz="2200" dirty="0"/>
              <a:t>) instead.</a:t>
            </a:r>
          </a:p>
        </p:txBody>
      </p:sp>
      <p:sp>
        <p:nvSpPr>
          <p:cNvPr id="9" name="Bent Arrow 8">
            <a:extLst>
              <a:ext uri="{FF2B5EF4-FFF2-40B4-BE49-F238E27FC236}">
                <a16:creationId xmlns:a16="http://schemas.microsoft.com/office/drawing/2014/main" id="{9E6BBA85-FA30-F24C-96B6-E4AA88BDAF62}"/>
              </a:ext>
            </a:extLst>
          </p:cNvPr>
          <p:cNvSpPr/>
          <p:nvPr/>
        </p:nvSpPr>
        <p:spPr>
          <a:xfrm rot="5400000">
            <a:off x="3348006" y="1658865"/>
            <a:ext cx="518159" cy="813371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>
            <a:extLst>
              <a:ext uri="{FF2B5EF4-FFF2-40B4-BE49-F238E27FC236}">
                <a16:creationId xmlns:a16="http://schemas.microsoft.com/office/drawing/2014/main" id="{312E5E3B-F40E-F74D-A1F8-269F20795DB0}"/>
              </a:ext>
            </a:extLst>
          </p:cNvPr>
          <p:cNvSpPr/>
          <p:nvPr/>
        </p:nvSpPr>
        <p:spPr>
          <a:xfrm>
            <a:off x="5232114" y="1806471"/>
            <a:ext cx="813371" cy="518159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4EE23F-54CE-934D-AF31-C95E2D681357}"/>
              </a:ext>
            </a:extLst>
          </p:cNvPr>
          <p:cNvSpPr txBox="1"/>
          <p:nvPr/>
        </p:nvSpPr>
        <p:spPr>
          <a:xfrm>
            <a:off x="1000482" y="3250375"/>
            <a:ext cx="72794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because of this, most binary file formats either have a </a:t>
            </a:r>
            <a:r>
              <a:rPr lang="en-US" sz="2200" b="1" dirty="0"/>
              <a:t>fixed endianness </a:t>
            </a:r>
            <a:r>
              <a:rPr lang="en-US" sz="2200" dirty="0"/>
              <a:t>defined by their specification; or the endianness is </a:t>
            </a:r>
            <a:r>
              <a:rPr lang="en-US" sz="2200" b="1" dirty="0"/>
              <a:t>indicated in the file</a:t>
            </a:r>
            <a:r>
              <a:rPr lang="en-US" sz="2200" dirty="0"/>
              <a:t> somehow.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2EF0A0-C1DA-6343-8075-97022E744377}"/>
              </a:ext>
            </a:extLst>
          </p:cNvPr>
          <p:cNvSpPr txBox="1"/>
          <p:nvPr/>
        </p:nvSpPr>
        <p:spPr>
          <a:xfrm>
            <a:off x="1828800" y="4562248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(alternatively, they can encode all the data in ways that don’t rely on endianness, but that’s a bit more complicated.)</a:t>
            </a:r>
          </a:p>
        </p:txBody>
      </p:sp>
    </p:spTree>
    <p:extLst>
      <p:ext uri="{BB962C8B-B14F-4D97-AF65-F5344CB8AC3E}">
        <p14:creationId xmlns:p14="http://schemas.microsoft.com/office/powerpoint/2010/main" val="2138937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1C4B-F879-7E40-B217-33E1FC48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 the gaps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B6004-9D68-FB40-ADF5-242F1DD4B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we saw this diagram when looking at the memory layout of a </a:t>
            </a:r>
            <a:r>
              <a:rPr lang="en-US" b="1" dirty="0"/>
              <a:t>struct: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63598-36EF-BB4F-B2B2-98165387A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8BF14-156F-1B41-A4C5-ABB6CACD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EB8330-61FD-EC4F-AA53-86C2A0A52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347816"/>
              </p:ext>
            </p:extLst>
          </p:nvPr>
        </p:nvGraphicFramePr>
        <p:xfrm>
          <a:off x="152400" y="1104900"/>
          <a:ext cx="883920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953BDF3-AB81-A14F-A717-1030CD3F9883}"/>
              </a:ext>
            </a:extLst>
          </p:cNvPr>
          <p:cNvSpPr txBox="1"/>
          <p:nvPr/>
        </p:nvSpPr>
        <p:spPr>
          <a:xfrm>
            <a:off x="266700" y="1618720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the alignment and padding of a struct </a:t>
            </a:r>
            <a:r>
              <a:rPr lang="en-US" sz="2200" b="1" dirty="0"/>
              <a:t>can differ</a:t>
            </a:r>
            <a:r>
              <a:rPr lang="en-US" sz="2200" dirty="0"/>
              <a:t> based 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F12AF8-B81F-2642-A4F3-64CEB2188733}"/>
              </a:ext>
            </a:extLst>
          </p:cNvPr>
          <p:cNvSpPr txBox="1"/>
          <p:nvPr/>
        </p:nvSpPr>
        <p:spPr>
          <a:xfrm>
            <a:off x="296666" y="2157607"/>
            <a:ext cx="35133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what platform</a:t>
            </a:r>
            <a:r>
              <a:rPr lang="en-US" sz="2200" dirty="0"/>
              <a:t> you’re on…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9213D5-CC22-9A47-9EB1-2F92802E8BFA}"/>
              </a:ext>
            </a:extLst>
          </p:cNvPr>
          <p:cNvSpPr txBox="1"/>
          <p:nvPr/>
        </p:nvSpPr>
        <p:spPr>
          <a:xfrm>
            <a:off x="4762500" y="2328650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which compiler</a:t>
            </a:r>
            <a:r>
              <a:rPr lang="en-US" sz="2200" dirty="0"/>
              <a:t> you’re using…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0AEC11-B44F-D84D-A88A-89EA807C0935}"/>
              </a:ext>
            </a:extLst>
          </p:cNvPr>
          <p:cNvSpPr txBox="1"/>
          <p:nvPr/>
        </p:nvSpPr>
        <p:spPr>
          <a:xfrm>
            <a:off x="1014144" y="2877106"/>
            <a:ext cx="72916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what flags</a:t>
            </a:r>
            <a:r>
              <a:rPr lang="en-US" sz="2200" dirty="0"/>
              <a:t> you passed to the compiler when you ran it…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C42DFB-68FF-B347-AFC1-ADC9A66ECF71}"/>
              </a:ext>
            </a:extLst>
          </p:cNvPr>
          <p:cNvSpPr txBox="1"/>
          <p:nvPr/>
        </p:nvSpPr>
        <p:spPr>
          <a:xfrm>
            <a:off x="1782566" y="3425562"/>
            <a:ext cx="5578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the </a:t>
            </a:r>
            <a:r>
              <a:rPr lang="en-US" sz="2200" i="1" dirty="0"/>
              <a:t>exact same code</a:t>
            </a:r>
            <a:r>
              <a:rPr lang="en-US" sz="2200" dirty="0"/>
              <a:t> can read and write </a:t>
            </a:r>
            <a:r>
              <a:rPr lang="en-US" sz="2200" b="1" dirty="0"/>
              <a:t>different layouts for the same struct!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1515A8-2354-7149-96DC-C442EAF5FB96}"/>
              </a:ext>
            </a:extLst>
          </p:cNvPr>
          <p:cNvSpPr txBox="1"/>
          <p:nvPr/>
        </p:nvSpPr>
        <p:spPr>
          <a:xfrm>
            <a:off x="3222232" y="4723093"/>
            <a:ext cx="55788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…or even different layouts for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sz="22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12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4C87-CA06-C64E-86CF-E8234566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37E0E-9486-DF4F-AFFC-482856C96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C’s integer types are </a:t>
            </a:r>
            <a:r>
              <a:rPr lang="en-US" i="1" dirty="0"/>
              <a:t>not</a:t>
            </a:r>
            <a:r>
              <a:rPr lang="en-US" dirty="0"/>
              <a:t> the same as Java’s. here are the rules: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dirty="0"/>
              <a:t> is the smallest addressable integer type.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dirty="0"/>
              <a:t> is </a:t>
            </a:r>
            <a:r>
              <a:rPr lang="en-US" i="1" dirty="0"/>
              <a:t>at least</a:t>
            </a:r>
            <a:r>
              <a:rPr lang="en-US" dirty="0"/>
              <a:t> 8 bits.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dirty="0"/>
              <a:t> is </a:t>
            </a:r>
            <a:r>
              <a:rPr lang="en-US" i="1" dirty="0"/>
              <a:t>at least</a:t>
            </a:r>
            <a:r>
              <a:rPr lang="en-US" dirty="0"/>
              <a:t> 16 bits.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 is </a:t>
            </a:r>
            <a:r>
              <a:rPr lang="en-US" i="1" dirty="0"/>
              <a:t>at least</a:t>
            </a:r>
            <a:r>
              <a:rPr lang="en-US" dirty="0"/>
              <a:t> 16 (!) bits.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dirty="0"/>
              <a:t> is </a:t>
            </a:r>
            <a:r>
              <a:rPr lang="en-US" i="1" dirty="0"/>
              <a:t>at least</a:t>
            </a:r>
            <a:r>
              <a:rPr lang="en-US" dirty="0"/>
              <a:t> 32 bits.</a:t>
            </a:r>
          </a:p>
          <a:p>
            <a:pPr lvl="1"/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) &lt;=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) &lt;=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) &lt;=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/>
              <a:t>so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dirty="0"/>
              <a:t> </a:t>
            </a:r>
            <a:r>
              <a:rPr lang="en-US" i="1" dirty="0"/>
              <a:t>could</a:t>
            </a:r>
            <a:r>
              <a:rPr lang="en-US" dirty="0"/>
              <a:t> be 10 bits,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dirty="0"/>
              <a:t> </a:t>
            </a:r>
            <a:r>
              <a:rPr lang="en-US" i="1" dirty="0"/>
              <a:t>could</a:t>
            </a:r>
            <a:r>
              <a:rPr lang="en-US" dirty="0"/>
              <a:t> be 20,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 </a:t>
            </a:r>
            <a:r>
              <a:rPr lang="en-US" i="1" dirty="0"/>
              <a:t>could</a:t>
            </a:r>
            <a:r>
              <a:rPr lang="en-US" dirty="0"/>
              <a:t> be 30, and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dirty="0"/>
              <a:t> </a:t>
            </a:r>
            <a:r>
              <a:rPr lang="en-US" i="1" dirty="0"/>
              <a:t>could</a:t>
            </a:r>
            <a:r>
              <a:rPr lang="en-US" dirty="0"/>
              <a:t> be 40. that conforms to the rules!</a:t>
            </a:r>
          </a:p>
          <a:p>
            <a:r>
              <a:rPr lang="en-US" dirty="0"/>
              <a:t>so even reading and writing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 err="1"/>
              <a:t>s</a:t>
            </a:r>
            <a:r>
              <a:rPr lang="en-US" dirty="0"/>
              <a:t> is platform-dependent.</a:t>
            </a:r>
          </a:p>
          <a:p>
            <a:r>
              <a:rPr lang="en-US" b="1" i="1" dirty="0"/>
              <a:t>realistically</a:t>
            </a:r>
            <a:r>
              <a:rPr lang="en-US" b="1" dirty="0"/>
              <a:t> </a:t>
            </a:r>
            <a:r>
              <a:rPr lang="en-US" dirty="0"/>
              <a:t>you’re not </a:t>
            </a:r>
            <a:r>
              <a:rPr lang="en-US" dirty="0" err="1"/>
              <a:t>gonna</a:t>
            </a:r>
            <a:r>
              <a:rPr lang="en-US" dirty="0"/>
              <a:t> run into a computer with 30-bit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. </a:t>
            </a:r>
            <a:r>
              <a:rPr lang="en-US" b="1" dirty="0"/>
              <a:t>but it </a:t>
            </a:r>
            <a:r>
              <a:rPr lang="en-US" b="1" i="1" dirty="0"/>
              <a:t>is allowed according to the C specification.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67D96-D4CB-EB44-9B1E-E40E65C7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83505-8231-2647-A2F7-2F20E5C5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919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5C7B-3836-994D-A67A-47702158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be careful.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C9A2C-5D48-F342-A460-8AF69314F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only read and write:</a:t>
            </a:r>
          </a:p>
          <a:p>
            <a:pPr lvl="1"/>
            <a:r>
              <a:rPr lang="en-US" b="1" dirty="0"/>
              <a:t>primitive types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/>
              <a:t> etc.)</a:t>
            </a:r>
          </a:p>
          <a:p>
            <a:pPr lvl="1"/>
            <a:r>
              <a:rPr lang="en-US" b="1" dirty="0"/>
              <a:t>arrays</a:t>
            </a:r>
            <a:r>
              <a:rPr lang="en-US" dirty="0"/>
              <a:t> of primitive types</a:t>
            </a:r>
          </a:p>
          <a:p>
            <a:r>
              <a:rPr lang="en-US" dirty="0"/>
              <a:t>and you account for endianness and varying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dirty="0" err="1"/>
              <a:t>s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your program will work on like 99.99999% of computers out there.</a:t>
            </a:r>
          </a:p>
          <a:p>
            <a:pPr lvl="2"/>
            <a:r>
              <a:rPr lang="en-US" dirty="0"/>
              <a:t>boy, isn’t C fun?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F35FB8-D29D-3942-97D3-C4F2FBF2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BD70-D225-B045-A116-11273A9D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432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Command-line arguments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1344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 yeah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06109"/>
          </a:xfrm>
        </p:spPr>
        <p:txBody>
          <a:bodyPr>
            <a:normAutofit/>
          </a:bodyPr>
          <a:lstStyle/>
          <a:p>
            <a:r>
              <a:rPr lang="en-US" dirty="0"/>
              <a:t>remember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public static void main(</a:t>
            </a:r>
            <a:r>
              <a:rPr 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String[] </a:t>
            </a:r>
            <a:r>
              <a:rPr lang="en-US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/>
              <a:t>?</a:t>
            </a:r>
          </a:p>
          <a:p>
            <a:r>
              <a:rPr lang="en-US" dirty="0"/>
              <a:t>well you have those in C too.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467133"/>
            <a:ext cx="629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main(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**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34359" y="2076733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argc</a:t>
            </a:r>
            <a:r>
              <a:rPr lang="en-US" sz="2200" dirty="0"/>
              <a:t> is "argument count"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2076733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argv</a:t>
            </a:r>
            <a:r>
              <a:rPr lang="en-US" sz="2200" dirty="0"/>
              <a:t> is "argument values"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16571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**</a:t>
            </a:r>
            <a:r>
              <a:rPr lang="en-US" sz="1800" dirty="0"/>
              <a:t> is "an array of strings")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40277" y="2748128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argv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is always the name the user used to run this executable….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839" y="44577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now you know how to handle command line arguments :B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91F966-254A-5B47-BA64-70DC603F8CE1}"/>
              </a:ext>
            </a:extLst>
          </p:cNvPr>
          <p:cNvSpPr txBox="1"/>
          <p:nvPr/>
        </p:nvSpPr>
        <p:spPr>
          <a:xfrm>
            <a:off x="2196548" y="3772191"/>
            <a:ext cx="55758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the arguments </a:t>
            </a:r>
            <a:r>
              <a:rPr lang="en-US" sz="2200" i="1" dirty="0"/>
              <a:t>really</a:t>
            </a:r>
            <a:r>
              <a:rPr lang="en-US" sz="2200" dirty="0"/>
              <a:t> start at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argv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1314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br>
              <a:rPr lang="en-US" dirty="0"/>
            </a:br>
            <a:r>
              <a:rPr lang="en-US" sz="2400" dirty="0"/>
              <a:t>classes' evolutionary ancestors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089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some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you can think of a C </a:t>
            </a:r>
            <a:r>
              <a:rPr lang="en-US" b="1" dirty="0"/>
              <a:t>struct</a:t>
            </a:r>
            <a:r>
              <a:rPr lang="en-US" dirty="0"/>
              <a:t> as a class without most features.</a:t>
            </a:r>
          </a:p>
          <a:p>
            <a:r>
              <a:rPr lang="en-US" dirty="0"/>
              <a:t>you can put data in it, and </a:t>
            </a:r>
            <a:r>
              <a:rPr lang="en-US" i="1" dirty="0"/>
              <a:t>that's it.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315545"/>
            <a:ext cx="41280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 {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name[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price;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stock;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735456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don't forget this dumb semicolon!</a:t>
            </a:r>
          </a:p>
        </p:txBody>
      </p:sp>
      <p:sp>
        <p:nvSpPr>
          <p:cNvPr id="8" name="Arc 7"/>
          <p:cNvSpPr/>
          <p:nvPr/>
        </p:nvSpPr>
        <p:spPr>
          <a:xfrm>
            <a:off x="533400" y="3314700"/>
            <a:ext cx="841513" cy="841513"/>
          </a:xfrm>
          <a:prstGeom prst="arc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60716" y="2559339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 grapes;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7848" y="17907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then, to make a variable of it: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98820" y="3205166"/>
            <a:ext cx="3235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have to write </a:t>
            </a:r>
            <a:r>
              <a:rPr lang="en-US" sz="2200" dirty="0" err="1"/>
              <a:t>struct</a:t>
            </a:r>
            <a:r>
              <a:rPr lang="en-US" sz="2200" dirty="0"/>
              <a:t> here. cause </a:t>
            </a:r>
            <a:r>
              <a:rPr lang="en-US" sz="2200" i="1" dirty="0"/>
              <a:t>reasons.</a:t>
            </a:r>
            <a:endParaRPr lang="en-US" sz="2200" dirty="0"/>
          </a:p>
        </p:txBody>
      </p:sp>
      <p:sp>
        <p:nvSpPr>
          <p:cNvPr id="15" name="Arc 14"/>
          <p:cNvSpPr/>
          <p:nvPr/>
        </p:nvSpPr>
        <p:spPr>
          <a:xfrm flipH="1">
            <a:off x="4639959" y="2883838"/>
            <a:ext cx="841513" cy="841513"/>
          </a:xfrm>
          <a:prstGeom prst="arc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40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/>
      <p:bldP spid="10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all the </a:t>
            </a:r>
            <a:r>
              <a:rPr lang="en-US" dirty="0" err="1"/>
              <a:t>struct</a:t>
            </a:r>
            <a:r>
              <a:rPr lang="en-US" dirty="0"/>
              <a:t> fields are allocated inside the </a:t>
            </a:r>
            <a:r>
              <a:rPr lang="en-US" dirty="0" err="1"/>
              <a:t>struct</a:t>
            </a:r>
            <a:r>
              <a:rPr lang="en-US" dirty="0"/>
              <a:t> variable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9100" y="2309711"/>
            <a:ext cx="27174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Food {</a:t>
            </a:r>
            <a:br>
              <a:rPr lang="en-US" sz="1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stock</a:t>
            </a: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sz="1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1800" b="1" dirty="0">
                <a:latin typeface="Consolas" charset="0"/>
                <a:ea typeface="Consolas" charset="0"/>
                <a:cs typeface="Consolas" charset="0"/>
              </a:rPr>
              <a:t>};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82003"/>
              </p:ext>
            </p:extLst>
          </p:nvPr>
        </p:nvGraphicFramePr>
        <p:xfrm>
          <a:off x="419100" y="1484945"/>
          <a:ext cx="838200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0" y="897595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 grapes;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286000" y="1861793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67000" y="1943100"/>
            <a:ext cx="2590800" cy="11052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77602" y="1919915"/>
            <a:ext cx="5094798" cy="14077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2856116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how many bytes is this variable?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02206" y="3267477"/>
            <a:ext cx="46829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well, let's see what </a:t>
            </a:r>
            <a:r>
              <a:rPr lang="en-US" sz="2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200" dirty="0"/>
              <a:t> says</a:t>
            </a:r>
            <a:r>
              <a:rPr lang="mr-IN" sz="2200" dirty="0"/>
              <a:t>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06605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and padding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dirty="0"/>
              <a:t>the C compiler is free to </a:t>
            </a:r>
            <a:r>
              <a:rPr lang="en-US" b="1" dirty="0"/>
              <a:t>position</a:t>
            </a:r>
            <a:r>
              <a:rPr lang="en-US" dirty="0"/>
              <a:t> your fields in memory any way!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will</a:t>
            </a:r>
            <a:r>
              <a:rPr lang="en-US" dirty="0"/>
              <a:t> keep them in the same order, though.</a:t>
            </a:r>
          </a:p>
          <a:p>
            <a:r>
              <a:rPr lang="en-US" dirty="0"/>
              <a:t>it wants </a:t>
            </a:r>
            <a:r>
              <a:rPr lang="en-US" b="1" dirty="0"/>
              <a:t>align</a:t>
            </a:r>
            <a:r>
              <a:rPr lang="en-US" dirty="0"/>
              <a:t> the fields to particular memory addresses.</a:t>
            </a:r>
          </a:p>
          <a:p>
            <a:r>
              <a:rPr lang="en-US" dirty="0"/>
              <a:t>let's use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offsetof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from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stddef.h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&gt;</a:t>
            </a:r>
            <a:r>
              <a:rPr lang="en-US" dirty="0"/>
              <a:t> to see where they ended up.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597572"/>
              </p:ext>
            </p:extLst>
          </p:nvPr>
        </p:nvGraphicFramePr>
        <p:xfrm>
          <a:off x="152400" y="2019300"/>
          <a:ext cx="883920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7944" y="2390140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4078" y="2391465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47213" y="239279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1988" y="2658015"/>
            <a:ext cx="33994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it inserted </a:t>
            </a:r>
            <a:r>
              <a:rPr lang="en-US" sz="2200" b="1" dirty="0"/>
              <a:t>padding</a:t>
            </a:r>
            <a:r>
              <a:rPr lang="en-US" sz="2200" dirty="0"/>
              <a:t> here</a:t>
            </a:r>
          </a:p>
          <a:p>
            <a:pPr algn="ctr"/>
            <a:r>
              <a:rPr lang="en-US" sz="2200" dirty="0"/>
              <a:t>to ensure the double field</a:t>
            </a:r>
          </a:p>
          <a:p>
            <a:pPr algn="ctr"/>
            <a:r>
              <a:rPr lang="en-US" sz="2200" dirty="0"/>
              <a:t>was aligned to 8 bytes.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9522" y="2678845"/>
            <a:ext cx="33581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put more here to ensure the </a:t>
            </a:r>
            <a:r>
              <a:rPr lang="en-US" sz="2200" dirty="0" err="1"/>
              <a:t>struct</a:t>
            </a:r>
            <a:r>
              <a:rPr lang="en-US" sz="2200" dirty="0"/>
              <a:t> is a multiple of the </a:t>
            </a:r>
            <a:r>
              <a:rPr lang="en-US" sz="2200" i="1" dirty="0"/>
              <a:t>maximum alignment of any field.</a:t>
            </a:r>
            <a:r>
              <a:rPr lang="en-US" sz="2200" dirty="0"/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2C0BD03-A378-904F-9CDB-D2AB55725575}"/>
              </a:ext>
            </a:extLst>
          </p:cNvPr>
          <p:cNvSpPr txBox="1"/>
          <p:nvPr/>
        </p:nvSpPr>
        <p:spPr>
          <a:xfrm>
            <a:off x="1510684" y="4230942"/>
            <a:ext cx="64041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don't have to remember </a:t>
            </a:r>
            <a:r>
              <a:rPr lang="en-US" sz="2200" i="1" dirty="0"/>
              <a:t>what these rules are. </a:t>
            </a:r>
            <a:r>
              <a:rPr lang="en-US" sz="2200" dirty="0"/>
              <a:t>just </a:t>
            </a:r>
            <a:r>
              <a:rPr lang="en-US" sz="2200" dirty="0">
                <a:solidFill>
                  <a:srgbClr val="FF0000"/>
                </a:solidFill>
              </a:rPr>
              <a:t>remember that your structs will be </a:t>
            </a:r>
            <a:r>
              <a:rPr lang="en-US" sz="2200" b="1" dirty="0">
                <a:solidFill>
                  <a:srgbClr val="FF0000"/>
                </a:solidFill>
              </a:rPr>
              <a:t>hole-y and bigger than you expect</a:t>
            </a:r>
            <a:r>
              <a:rPr lang="en-US" sz="2200" dirty="0">
                <a:solidFill>
                  <a:srgbClr val="FF0000"/>
                </a:solidFill>
              </a:rPr>
              <a:t> in many cases.</a:t>
            </a:r>
          </a:p>
        </p:txBody>
      </p:sp>
    </p:spTree>
    <p:extLst>
      <p:ext uri="{BB962C8B-B14F-4D97-AF65-F5344CB8AC3E}">
        <p14:creationId xmlns:p14="http://schemas.microsoft.com/office/powerpoint/2010/main" val="993390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640" y="1028700"/>
            <a:ext cx="1560819" cy="5059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1" y="2769567"/>
            <a:ext cx="838200" cy="5059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usually you'll see </a:t>
            </a:r>
            <a:r>
              <a:rPr lang="en-US" dirty="0" err="1"/>
              <a:t>structs</a:t>
            </a:r>
            <a:r>
              <a:rPr lang="en-US" dirty="0"/>
              <a:t> declared like: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640" y="1028700"/>
            <a:ext cx="43252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 {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name[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double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price;</a:t>
            </a:r>
          </a:p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  stock;</a:t>
            </a:r>
            <a:br>
              <a:rPr lang="en-US" sz="2800" b="1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} Food;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36178" y="2467569"/>
            <a:ext cx="2550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Food grapes;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20103" y="1740528"/>
            <a:ext cx="378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why? </a:t>
            </a:r>
            <a:r>
              <a:rPr lang="en-US" sz="2200" dirty="0"/>
              <a:t>so you don't have to write '</a:t>
            </a:r>
            <a:r>
              <a:rPr lang="en-US" sz="2200" dirty="0" err="1"/>
              <a:t>struct</a:t>
            </a:r>
            <a:r>
              <a:rPr lang="en-US" sz="2200" dirty="0"/>
              <a:t>' on the variables:</a:t>
            </a:r>
          </a:p>
        </p:txBody>
      </p:sp>
    </p:spTree>
    <p:extLst>
      <p:ext uri="{BB962C8B-B14F-4D97-AF65-F5344CB8AC3E}">
        <p14:creationId xmlns:p14="http://schemas.microsoft.com/office/powerpoint/2010/main" val="771242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4431</TotalTime>
  <Words>2464</Words>
  <Application>Microsoft Macintosh PowerPoint</Application>
  <PresentationFormat>On-screen Show (16:10)</PresentationFormat>
  <Paragraphs>347</Paragraphs>
  <Slides>29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C –  Structs, Enums, Typedefs</vt:lpstr>
      <vt:lpstr>Class announcements</vt:lpstr>
      <vt:lpstr>Command-line arguments</vt:lpstr>
      <vt:lpstr>oh yeah</vt:lpstr>
      <vt:lpstr>Structs classes' evolutionary ancestors</vt:lpstr>
      <vt:lpstr>Adding some structure</vt:lpstr>
      <vt:lpstr>The memory representation</vt:lpstr>
      <vt:lpstr>Alignment and padding</vt:lpstr>
      <vt:lpstr>typedef struct</vt:lpstr>
      <vt:lpstr>Typedefs</vt:lpstr>
      <vt:lpstr>OK what is that typedef thing, really</vt:lpstr>
      <vt:lpstr>aaaaanywaaaaaaaay back to structs</vt:lpstr>
      <vt:lpstr>Initializers</vt:lpstr>
      <vt:lpstr>Field access (the . operator)</vt:lpstr>
      <vt:lpstr>That stupid -&gt; operator</vt:lpstr>
      <vt:lpstr>Passing and returning structs</vt:lpstr>
      <vt:lpstr>Passing structs by reference!</vt:lpstr>
      <vt:lpstr>Data structures with structs</vt:lpstr>
      <vt:lpstr>Enums</vt:lpstr>
      <vt:lpstr>Ah, something less weird</vt:lpstr>
      <vt:lpstr>Three ways to define constants in C</vt:lpstr>
      <vt:lpstr>Enums indicate intent</vt:lpstr>
      <vt:lpstr>Binary files</vt:lpstr>
      <vt:lpstr>What's a binary file?</vt:lpstr>
      <vt:lpstr>Reading and writing binary files</vt:lpstr>
      <vt:lpstr>So what’s the problem?</vt:lpstr>
      <vt:lpstr>Mind the gaps</vt:lpstr>
      <vt:lpstr>WAIT WHAT</vt:lpstr>
      <vt:lpstr>So, be careful.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148</cp:revision>
  <cp:lastPrinted>2019-09-11T06:53:13Z</cp:lastPrinted>
  <dcterms:created xsi:type="dcterms:W3CDTF">2017-01-24T02:14:22Z</dcterms:created>
  <dcterms:modified xsi:type="dcterms:W3CDTF">2024-01-25T03:39:36Z</dcterms:modified>
</cp:coreProperties>
</file>